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6858000" cx="9144000"/>
  <p:notesSz cx="6858000" cy="9144000"/>
  <p:embeddedFontLst>
    <p:embeddedFont>
      <p:font typeface="Arial Black"/>
      <p:regular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orient="horz" pos="1584">
          <p15:clr>
            <a:srgbClr val="A4A3A4"/>
          </p15:clr>
        </p15:guide>
        <p15:guide id="3" orient="horz" pos="1296">
          <p15:clr>
            <a:srgbClr val="A4A3A4"/>
          </p15:clr>
        </p15:guide>
        <p15:guide id="4" orient="horz" pos="1008">
          <p15:clr>
            <a:srgbClr val="A4A3A4"/>
          </p15:clr>
        </p15:guide>
        <p15:guide id="5" orient="horz" pos="1440">
          <p15:clr>
            <a:srgbClr val="A4A3A4"/>
          </p15:clr>
        </p15:guide>
        <p15:guide id="6" orient="horz" pos="1872">
          <p15:clr>
            <a:srgbClr val="A4A3A4"/>
          </p15:clr>
        </p15:guide>
        <p15:guide id="7" orient="horz" pos="1728">
          <p15:clr>
            <a:srgbClr val="A4A3A4"/>
          </p15:clr>
        </p15:guide>
        <p15:guide id="8" orient="horz" pos="1152">
          <p15:clr>
            <a:srgbClr val="A4A3A4"/>
          </p15:clr>
        </p15:guide>
        <p15:guide id="9" pos="2880">
          <p15:clr>
            <a:srgbClr val="A4A3A4"/>
          </p15:clr>
        </p15:guide>
        <p15:guide id="10" pos="1728">
          <p15:clr>
            <a:srgbClr val="A4A3A4"/>
          </p15:clr>
        </p15:guide>
        <p15:guide id="11" pos="721">
          <p15:clr>
            <a:srgbClr val="A4A3A4"/>
          </p15:clr>
        </p15:guide>
        <p15:guide id="12" pos="1144">
          <p15:clr>
            <a:srgbClr val="A4A3A4"/>
          </p15:clr>
        </p15:guide>
        <p15:guide id="13" pos="3455">
          <p15:clr>
            <a:srgbClr val="A4A3A4"/>
          </p15:clr>
        </p15:guide>
        <p15:guide id="14" pos="5184">
          <p15:clr>
            <a:srgbClr val="A4A3A4"/>
          </p15:clr>
        </p15:guide>
        <p15:guide id="15" pos="2305">
          <p15:clr>
            <a:srgbClr val="A4A3A4"/>
          </p15:clr>
        </p15:guide>
        <p15:guide id="16" pos="4035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1584" orient="horz"/>
        <p:guide pos="1296" orient="horz"/>
        <p:guide pos="1008" orient="horz"/>
        <p:guide pos="1440" orient="horz"/>
        <p:guide pos="1872" orient="horz"/>
        <p:guide pos="1728" orient="horz"/>
        <p:guide pos="1152" orient="horz"/>
        <p:guide pos="2880"/>
        <p:guide pos="1728"/>
        <p:guide pos="721"/>
        <p:guide pos="1144"/>
        <p:guide pos="3455"/>
        <p:guide pos="5184"/>
        <p:guide pos="2305"/>
        <p:guide pos="4035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ArialBlack-regular.fnt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C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7" name="Google Shape;5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C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2f24f49ec3_0_7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2f24f49ec3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g12f24f49ec3_0_7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2f24f49ec3_0_8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2f24f49ec3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12f24f49ec3_0_8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2f24f49ec3_0_9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2f24f49ec3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12f24f49ec3_0_9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2f24f49ec3_0_9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2f24f49ec3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12f24f49ec3_0_9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2f6e336a1e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2f6e336a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12f6e336a1e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2f6e336a1e_0_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2f6e336a1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g12f6e336a1e_0_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2f6e336a1e_0_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2f6e336a1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12f6e336a1e_0_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2f6e336a1e_0_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2f6e336a1e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12f6e336a1e_0_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2f6e336a1e_0_4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2f6e336a1e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g12f6e336a1e_0_4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2f4d6fac5a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2f4d6fac5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CA"/>
              <a:t>Our model is intented to be used as a sentence and short paragraph encoder. Given an input text, it ouptuts a vector which captures the semantic information. The sentence vector may be used for information retrieval, clustering or sentence similarity tasks.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CA"/>
              <a:t>Cosine similarity then gives a useful measure of how similar two documents are likely to be, in terms of their subject matter, and indepently of the length of the documents.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12f4d6fac5a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2f24f49ec3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2f24f49ec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g12f24f49ec3_0_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1cd27059a4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1cd27059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11cd27059a4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1cd27059a4_1_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1cd27059a4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11cd27059a4_1_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30ad99a561_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30ad99a56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130ad99a561_1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303508d091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303508d0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1303508d091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30ad99a561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30ad99a56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130ad99a561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30ad99a561_0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30ad99a56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130ad99a561_0_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30ad99a561_0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30ad99a56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g130ad99a561_0_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30ad99a561_0_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30ad99a56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130ad99a561_0_3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30ad99a561_2_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30ad99a561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g130ad99a561_2_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2f6e336a1e_0_5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2f6e336a1e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12f6e336a1e_0_5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2f24f49ec3_0_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2f24f49ec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g12f24f49ec3_0_1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2f24f49ec3_0_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2f24f49ec3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g12f24f49ec3_0_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2f24f49ec3_0_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2f24f49ec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g12f24f49ec3_0_3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2f24f49ec3_0_3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2f24f49ec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g12f24f49ec3_0_3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2f24f49ec3_0_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2f24f49ec3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g12f24f49ec3_0_4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2f24f49ec3_0_5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2f24f49ec3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g12f24f49ec3_0_5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2f24f49ec3_0_6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2f24f49ec3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12f24f49ec3_0_6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py Slide - 1">
  <p:cSld name="Copy Slide - 1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4b282c2015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/>
        </p:nvSpPr>
        <p:spPr>
          <a:xfrm flipH="1">
            <a:off x="8588375" y="6429375"/>
            <a:ext cx="304800" cy="1920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fld id="{00000000-1234-1234-1234-123412341234}" type="slidenum">
              <a:rPr b="0" i="0" lang="en-CA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 txBox="1"/>
          <p:nvPr>
            <p:ph idx="1" type="body"/>
          </p:nvPr>
        </p:nvSpPr>
        <p:spPr>
          <a:xfrm>
            <a:off x="438954" y="1131888"/>
            <a:ext cx="7661438" cy="5393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238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238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type="title"/>
          </p:nvPr>
        </p:nvSpPr>
        <p:spPr>
          <a:xfrm>
            <a:off x="438954" y="315869"/>
            <a:ext cx="7661438" cy="6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80952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100" u="none" cap="none" strike="noStrike">
                <a:solidFill>
                  <a:srgbClr val="0077C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/>
          <p:nvPr/>
        </p:nvSpPr>
        <p:spPr>
          <a:xfrm flipH="1">
            <a:off x="8588375" y="6429375"/>
            <a:ext cx="304800" cy="1920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fld id="{00000000-1234-1234-1234-123412341234}" type="slidenum">
              <a:rPr b="0" i="0" lang="en-CA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2014_logo_only_reverse.png" id="52" name="Google Shape;52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85188" y="473075"/>
            <a:ext cx="407987" cy="51435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1"/>
          <p:cNvSpPr txBox="1"/>
          <p:nvPr>
            <p:ph idx="1" type="body"/>
          </p:nvPr>
        </p:nvSpPr>
        <p:spPr>
          <a:xfrm>
            <a:off x="438954" y="1131888"/>
            <a:ext cx="7661438" cy="5393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238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238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1"/>
          <p:cNvSpPr txBox="1"/>
          <p:nvPr>
            <p:ph type="title"/>
          </p:nvPr>
        </p:nvSpPr>
        <p:spPr>
          <a:xfrm>
            <a:off x="438954" y="315868"/>
            <a:ext cx="7661438" cy="62333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100" u="none" cap="none" strike="noStrike">
                <a:solidFill>
                  <a:srgbClr val="D2E8F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1">
  <p:cSld name="Title Slide - 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2014_logo_only_reverse.png" id="17" name="Google Shape;1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85188" y="1419225"/>
            <a:ext cx="407987" cy="51435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/>
          <p:nvPr>
            <p:ph idx="1" type="body"/>
          </p:nvPr>
        </p:nvSpPr>
        <p:spPr>
          <a:xfrm>
            <a:off x="365760" y="3003798"/>
            <a:ext cx="6726519" cy="3213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85750" lvl="1" marL="914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85750" lvl="2" marL="1371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2" type="body"/>
          </p:nvPr>
        </p:nvSpPr>
        <p:spPr>
          <a:xfrm>
            <a:off x="365760" y="3507854"/>
            <a:ext cx="6726519" cy="3213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180"/>
              </a:spcBef>
              <a:spcAft>
                <a:spcPts val="0"/>
              </a:spcAft>
              <a:buClr>
                <a:srgbClr val="0C2344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C2344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85750" lvl="1" marL="914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85750" lvl="2" marL="1371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type="title"/>
          </p:nvPr>
        </p:nvSpPr>
        <p:spPr>
          <a:xfrm>
            <a:off x="365585" y="1131888"/>
            <a:ext cx="6726693" cy="18719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500" u="none" cap="none" strike="noStrike">
                <a:solidFill>
                  <a:srgbClr val="0077C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2">
  <p:cSld name="Title Slide - 2">
    <p:bg>
      <p:bgPr>
        <a:solidFill>
          <a:schemeClr val="dk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4b282c2015.png" id="23" name="Google Shape;23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 txBox="1"/>
          <p:nvPr>
            <p:ph idx="1" type="body"/>
          </p:nvPr>
        </p:nvSpPr>
        <p:spPr>
          <a:xfrm>
            <a:off x="365760" y="3003798"/>
            <a:ext cx="6726519" cy="3213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34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85750" lvl="1" marL="914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85750" lvl="2" marL="1371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2" type="body"/>
          </p:nvPr>
        </p:nvSpPr>
        <p:spPr>
          <a:xfrm>
            <a:off x="365760" y="3507854"/>
            <a:ext cx="6726519" cy="3213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18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85750" lvl="1" marL="914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85750" lvl="2" marL="1371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type="title"/>
          </p:nvPr>
        </p:nvSpPr>
        <p:spPr>
          <a:xfrm>
            <a:off x="365585" y="1131888"/>
            <a:ext cx="6726693" cy="18719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8571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500" u="none" cap="none" strike="noStrike">
                <a:solidFill>
                  <a:srgbClr val="D2E8F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section Slide - 1">
  <p:cSld name="Subsection Slide - 1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/>
        </p:nvSpPr>
        <p:spPr>
          <a:xfrm flipH="1">
            <a:off x="8588375" y="6429375"/>
            <a:ext cx="304800" cy="1920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fld id="{00000000-1234-1234-1234-123412341234}" type="slidenum">
              <a:rPr b="0" i="0" lang="en-CA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5"/>
          <p:cNvSpPr/>
          <p:nvPr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2014_logo_only_reverse.png" id="30" name="Google Shape;30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85188" y="1419225"/>
            <a:ext cx="407987" cy="51435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5"/>
          <p:cNvSpPr txBox="1"/>
          <p:nvPr>
            <p:ph type="title"/>
          </p:nvPr>
        </p:nvSpPr>
        <p:spPr>
          <a:xfrm>
            <a:off x="365586" y="1131888"/>
            <a:ext cx="786877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800" u="none" cap="none" strike="noStrike">
                <a:solidFill>
                  <a:srgbClr val="0077C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section Slide - 2">
  <p:cSld name="Subsection Slide - 2">
    <p:bg>
      <p:bgPr>
        <a:solidFill>
          <a:schemeClr val="dk1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4b282c2015.png" id="34" name="Google Shape;34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/>
          <p:nvPr>
            <p:ph type="title"/>
          </p:nvPr>
        </p:nvSpPr>
        <p:spPr>
          <a:xfrm>
            <a:off x="357188" y="113188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800" u="none" cap="none" strike="noStrike">
                <a:solidFill>
                  <a:srgbClr val="D2E8F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py Slide - 2">
  <p:cSld name="Copy Slide - 2">
    <p:bg>
      <p:bgPr>
        <a:solidFill>
          <a:schemeClr val="dk1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_logo_only_reverse.png" id="37" name="Google Shape;37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85188" y="1419225"/>
            <a:ext cx="407987" cy="51435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7"/>
          <p:cNvSpPr txBox="1"/>
          <p:nvPr/>
        </p:nvSpPr>
        <p:spPr>
          <a:xfrm flipH="1">
            <a:off x="8588375" y="6429375"/>
            <a:ext cx="304800" cy="1920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fld id="{00000000-1234-1234-1234-123412341234}" type="slidenum">
              <a:rPr b="0" i="0" lang="en-CA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438954" y="1131888"/>
            <a:ext cx="7661438" cy="5393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238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238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type="title"/>
          </p:nvPr>
        </p:nvSpPr>
        <p:spPr>
          <a:xfrm>
            <a:off x="438954" y="315868"/>
            <a:ext cx="7661438" cy="623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80952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100" u="none" cap="none" strike="noStrike">
                <a:solidFill>
                  <a:srgbClr val="D2E8F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phics Slide - 1">
  <p:cSld name="Graphics Slide - 1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/>
        </p:nvSpPr>
        <p:spPr>
          <a:xfrm flipH="1">
            <a:off x="8588375" y="6429375"/>
            <a:ext cx="304800" cy="1920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fld id="{00000000-1234-1234-1234-123412341234}" type="slidenum">
              <a:rPr b="0" i="0" lang="en-CA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4b282c2015.png" id="43" name="Google Shape;43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529638" y="404813"/>
            <a:ext cx="363537" cy="493712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8"/>
          <p:cNvSpPr txBox="1"/>
          <p:nvPr>
            <p:ph idx="1" type="body"/>
          </p:nvPr>
        </p:nvSpPr>
        <p:spPr>
          <a:xfrm>
            <a:off x="438954" y="1131888"/>
            <a:ext cx="7661438" cy="5393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238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238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8"/>
          <p:cNvSpPr txBox="1"/>
          <p:nvPr>
            <p:ph type="title"/>
          </p:nvPr>
        </p:nvSpPr>
        <p:spPr>
          <a:xfrm>
            <a:off x="432508" y="315867"/>
            <a:ext cx="7667884" cy="62333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100" u="none" cap="none" strike="noStrike">
                <a:solidFill>
                  <a:srgbClr val="0077C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">
  <p:cSld name="End Slide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BC_2016_Signature_Wide_282.png" id="47" name="Google Shape;47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9738" y="1439863"/>
            <a:ext cx="4770437" cy="627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- 2">
  <p:cSld name="End Slide - 2">
    <p:bg>
      <p:bgPr>
        <a:solidFill>
          <a:schemeClr val="dk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1_2016_UBCStandard_Signature_ReverseRGB72.png" id="49" name="Google Shape;49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9738" y="1443038"/>
            <a:ext cx="4770437" cy="6238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Relationship Id="rId4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Relationship Id="rId4" Type="http://schemas.openxmlformats.org/officeDocument/2006/relationships/image" Target="../media/image4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Relationship Id="rId4" Type="http://schemas.openxmlformats.org/officeDocument/2006/relationships/image" Target="../media/image3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Relationship Id="rId4" Type="http://schemas.openxmlformats.org/officeDocument/2006/relationships/image" Target="../media/image14.png"/><Relationship Id="rId5" Type="http://schemas.openxmlformats.org/officeDocument/2006/relationships/image" Target="../media/image3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8.png"/><Relationship Id="rId4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6.png"/><Relationship Id="rId4" Type="http://schemas.openxmlformats.org/officeDocument/2006/relationships/image" Target="../media/image2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4.png"/><Relationship Id="rId4" Type="http://schemas.openxmlformats.org/officeDocument/2006/relationships/image" Target="../media/image4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9.png"/><Relationship Id="rId4" Type="http://schemas.openxmlformats.org/officeDocument/2006/relationships/image" Target="../media/image3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2.png"/><Relationship Id="rId4" Type="http://schemas.openxmlformats.org/officeDocument/2006/relationships/image" Target="../media/image3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/>
          <p:nvPr>
            <p:ph idx="1" type="body"/>
          </p:nvPr>
        </p:nvSpPr>
        <p:spPr>
          <a:xfrm>
            <a:off x="409974" y="2285997"/>
            <a:ext cx="7310100" cy="37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n-CA" sz="2400"/>
              <a:t>Main focus: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CA" sz="2400"/>
              <a:t>For linguistics features, we break down into each course and each srt file to spot outliers and do data visualization exploration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CA" sz="2400"/>
              <a:t>See if there’s a correlation between </a:t>
            </a:r>
            <a:r>
              <a:rPr lang="en-CA" sz="2400"/>
              <a:t>readability</a:t>
            </a:r>
            <a:r>
              <a:rPr lang="en-CA" sz="2400"/>
              <a:t> index and the difficulty of the course (the level)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CA" sz="2400"/>
              <a:t>Text coherence, course level &amp; chapter level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CA" sz="2400"/>
              <a:t>Tree based models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t/>
            </a:r>
            <a:endParaRPr/>
          </a:p>
        </p:txBody>
      </p:sp>
      <p:sp>
        <p:nvSpPr>
          <p:cNvPr id="61" name="Google Shape;61;p12"/>
          <p:cNvSpPr txBox="1"/>
          <p:nvPr>
            <p:ph type="title"/>
          </p:nvPr>
        </p:nvSpPr>
        <p:spPr>
          <a:xfrm>
            <a:off x="295910" y="786063"/>
            <a:ext cx="6726600" cy="18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600"/>
              <a:t>May 26</a:t>
            </a:r>
            <a:r>
              <a:rPr lang="en-CA" sz="4600"/>
              <a:t> - June 1</a:t>
            </a:r>
            <a:br>
              <a:rPr lang="en-CA"/>
            </a:b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title"/>
          </p:nvPr>
        </p:nvSpPr>
        <p:spPr>
          <a:xfrm>
            <a:off x="451685" y="486238"/>
            <a:ext cx="6726600" cy="18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Data inspection for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FF9900"/>
                </a:solidFill>
              </a:rPr>
              <a:t>Word count</a:t>
            </a:r>
            <a:endParaRPr>
              <a:solidFill>
                <a:srgbClr val="FF9900"/>
              </a:solidFill>
            </a:endParaRPr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35863"/>
            <a:ext cx="8839200" cy="230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600" y="4040913"/>
            <a:ext cx="6841763" cy="25122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type="title"/>
          </p:nvPr>
        </p:nvSpPr>
        <p:spPr>
          <a:xfrm>
            <a:off x="451685" y="486238"/>
            <a:ext cx="6726600" cy="18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Data inspection for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FF9900"/>
                </a:solidFill>
              </a:rPr>
              <a:t>Speed</a:t>
            </a:r>
            <a:endParaRPr>
              <a:solidFill>
                <a:srgbClr val="FF9900"/>
              </a:solidFill>
            </a:endParaRPr>
          </a:p>
        </p:txBody>
      </p:sp>
      <p:pic>
        <p:nvPicPr>
          <p:cNvPr id="134" name="Google Shape;1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4600" y="1743663"/>
            <a:ext cx="6302528" cy="4194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>
            <p:ph type="title"/>
          </p:nvPr>
        </p:nvSpPr>
        <p:spPr>
          <a:xfrm>
            <a:off x="451685" y="486238"/>
            <a:ext cx="6726600" cy="18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Data inspection for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FF9900"/>
                </a:solidFill>
              </a:rPr>
              <a:t>Speed</a:t>
            </a:r>
            <a:endParaRPr>
              <a:solidFill>
                <a:srgbClr val="FF9900"/>
              </a:solidFill>
            </a:endParaRPr>
          </a:p>
        </p:txBody>
      </p:sp>
      <p:pic>
        <p:nvPicPr>
          <p:cNvPr id="141" name="Google Shape;14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800" y="1774263"/>
            <a:ext cx="8839201" cy="23950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4321732"/>
            <a:ext cx="8839199" cy="20300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type="title"/>
          </p:nvPr>
        </p:nvSpPr>
        <p:spPr>
          <a:xfrm>
            <a:off x="451685" y="486238"/>
            <a:ext cx="6726600" cy="18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Data inspection for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FF9900"/>
                </a:solidFill>
              </a:rPr>
              <a:t>Speed</a:t>
            </a:r>
            <a:endParaRPr>
              <a:solidFill>
                <a:srgbClr val="FF9900"/>
              </a:solidFill>
            </a:endParaRPr>
          </a:p>
        </p:txBody>
      </p:sp>
      <p:pic>
        <p:nvPicPr>
          <p:cNvPr id="149" name="Google Shape;1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000" y="1600200"/>
            <a:ext cx="7514393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1475" y="3285525"/>
            <a:ext cx="4804102" cy="34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431600" y="282900"/>
            <a:ext cx="8463900" cy="49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/>
              <a:t>Combined the datasets by removing three exclusive courses in each file.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rgbClr val="FF0000"/>
                </a:solidFill>
              </a:rPr>
              <a:t>(129 courses left)</a:t>
            </a:r>
            <a:endParaRPr sz="1800">
              <a:solidFill>
                <a:srgbClr val="FF0000"/>
              </a:solidFill>
            </a:endParaRPr>
          </a:p>
        </p:txBody>
      </p:sp>
      <p:pic>
        <p:nvPicPr>
          <p:cNvPr id="157" name="Google Shape;1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06375"/>
            <a:ext cx="4753474" cy="78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5"/>
          <p:cNvPicPr preferRelativeResize="0"/>
          <p:nvPr/>
        </p:nvPicPr>
        <p:blipFill rotWithShape="1">
          <a:blip r:embed="rId4">
            <a:alphaModFix/>
          </a:blip>
          <a:srcRect b="0" l="0" r="0" t="11777"/>
          <a:stretch/>
        </p:blipFill>
        <p:spPr>
          <a:xfrm>
            <a:off x="152400" y="1828800"/>
            <a:ext cx="7880049" cy="71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675" y="3259751"/>
            <a:ext cx="7963373" cy="359825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5"/>
          <p:cNvSpPr txBox="1"/>
          <p:nvPr>
            <p:ph type="title"/>
          </p:nvPr>
        </p:nvSpPr>
        <p:spPr>
          <a:xfrm>
            <a:off x="431600" y="2658975"/>
            <a:ext cx="8463900" cy="49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/>
              <a:t>Mapped 22 CourseNames from the Transcript file to </a:t>
            </a:r>
            <a:r>
              <a:rPr lang="en-CA" sz="1800">
                <a:solidFill>
                  <a:srgbClr val="FF0000"/>
                </a:solidFill>
              </a:rPr>
              <a:t>Survey file</a:t>
            </a:r>
            <a:endParaRPr sz="1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>
            <p:ph type="title"/>
          </p:nvPr>
        </p:nvSpPr>
        <p:spPr>
          <a:xfrm>
            <a:off x="176925" y="84790"/>
            <a:ext cx="6726600" cy="32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/>
              <a:t>Visualize the </a:t>
            </a:r>
            <a:r>
              <a:rPr lang="en-CA" sz="1800"/>
              <a:t>course</a:t>
            </a:r>
            <a:r>
              <a:rPr lang="en-CA" sz="1800"/>
              <a:t> speed</a:t>
            </a:r>
            <a:endParaRPr sz="1800"/>
          </a:p>
        </p:txBody>
      </p:sp>
      <p:pic>
        <p:nvPicPr>
          <p:cNvPr id="167" name="Google Shape;16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627337"/>
            <a:ext cx="4419599" cy="28601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639874"/>
            <a:ext cx="5884355" cy="3065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 txBox="1"/>
          <p:nvPr>
            <p:ph type="title"/>
          </p:nvPr>
        </p:nvSpPr>
        <p:spPr>
          <a:xfrm>
            <a:off x="176925" y="84790"/>
            <a:ext cx="6726600" cy="32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/>
              <a:t>Visualize</a:t>
            </a:r>
            <a:r>
              <a:rPr lang="en-CA" sz="1800"/>
              <a:t> the readability score</a:t>
            </a:r>
            <a:endParaRPr sz="1800"/>
          </a:p>
        </p:txBody>
      </p:sp>
      <p:pic>
        <p:nvPicPr>
          <p:cNvPr id="175" name="Google Shape;17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50" y="576729"/>
            <a:ext cx="5035100" cy="296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690479"/>
            <a:ext cx="8600238" cy="3015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"/>
            <a:ext cx="3868549" cy="4789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1050" y="23994"/>
            <a:ext cx="3868550" cy="47413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950" y="366250"/>
            <a:ext cx="7070223" cy="612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0"/>
          <p:cNvSpPr txBox="1"/>
          <p:nvPr>
            <p:ph idx="1" type="body"/>
          </p:nvPr>
        </p:nvSpPr>
        <p:spPr>
          <a:xfrm>
            <a:off x="126125" y="582175"/>
            <a:ext cx="7661400" cy="483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CA"/>
              <a:t>Convert sentences to embeddings using Sentence Transformer from Huggingface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CA"/>
              <a:t>Compute cosine similarity between sentence vectors.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CA"/>
              <a:t>Calculate the average from both forward and backward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CA"/>
              <a:t>Starting index at i = 1, end index at i= # of sentences - 1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CA"/>
              <a:t>Output: An average score of an input text piece(an srt file transcript)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Example: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'Tom loves reading books.',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'He prefers reading books at library.'			0.6027637124061584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	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	'Tom loves reading books.',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	'He missed his lunch today.'				0.15047845244407654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0"/>
          <p:cNvSpPr txBox="1"/>
          <p:nvPr>
            <p:ph type="title"/>
          </p:nvPr>
        </p:nvSpPr>
        <p:spPr>
          <a:xfrm>
            <a:off x="126125" y="164867"/>
            <a:ext cx="7868700" cy="41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rgbClr val="0077C9"/>
                </a:solidFill>
              </a:rPr>
              <a:t>Text coherence using cosine similarity</a:t>
            </a:r>
            <a:endParaRPr/>
          </a:p>
        </p:txBody>
      </p:sp>
      <p:cxnSp>
        <p:nvCxnSpPr>
          <p:cNvPr id="197" name="Google Shape;197;p30"/>
          <p:cNvCxnSpPr/>
          <p:nvPr/>
        </p:nvCxnSpPr>
        <p:spPr>
          <a:xfrm>
            <a:off x="3251225" y="3591825"/>
            <a:ext cx="1411200" cy="20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30"/>
          <p:cNvCxnSpPr/>
          <p:nvPr/>
        </p:nvCxnSpPr>
        <p:spPr>
          <a:xfrm flipH="1" rot="10800000">
            <a:off x="3659200" y="3868225"/>
            <a:ext cx="868500" cy="4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" name="Google Shape;199;p30"/>
          <p:cNvCxnSpPr/>
          <p:nvPr/>
        </p:nvCxnSpPr>
        <p:spPr>
          <a:xfrm>
            <a:off x="2910950" y="4282550"/>
            <a:ext cx="1381500" cy="10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" name="Google Shape;200;p30"/>
          <p:cNvCxnSpPr/>
          <p:nvPr/>
        </p:nvCxnSpPr>
        <p:spPr>
          <a:xfrm>
            <a:off x="2901075" y="4479900"/>
            <a:ext cx="1371600" cy="6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title"/>
          </p:nvPr>
        </p:nvSpPr>
        <p:spPr>
          <a:xfrm>
            <a:off x="494700" y="737694"/>
            <a:ext cx="6726600" cy="862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Score VS. Level</a:t>
            </a:r>
            <a:endParaRPr/>
          </a:p>
        </p:txBody>
      </p:sp>
      <p:pic>
        <p:nvPicPr>
          <p:cNvPr id="68" name="Google Shape;6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700" y="1541875"/>
            <a:ext cx="6965876" cy="478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1"/>
          <p:cNvSpPr txBox="1"/>
          <p:nvPr>
            <p:ph type="title"/>
          </p:nvPr>
        </p:nvSpPr>
        <p:spPr>
          <a:xfrm>
            <a:off x="197825" y="214191"/>
            <a:ext cx="7868700" cy="30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rgbClr val="0077C9"/>
                </a:solidFill>
              </a:rPr>
              <a:t>Visualization of average coherence distribution</a:t>
            </a:r>
            <a:endParaRPr/>
          </a:p>
        </p:txBody>
      </p:sp>
      <p:sp>
        <p:nvSpPr>
          <p:cNvPr id="207" name="Google Shape;207;p31"/>
          <p:cNvSpPr txBox="1"/>
          <p:nvPr/>
        </p:nvSpPr>
        <p:spPr>
          <a:xfrm>
            <a:off x="14850" y="463800"/>
            <a:ext cx="866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All courses with &gt;0.4 coherence				 All courses with &lt;0.3 coherence</a:t>
            </a:r>
            <a:endParaRPr/>
          </a:p>
        </p:txBody>
      </p:sp>
      <p:pic>
        <p:nvPicPr>
          <p:cNvPr id="208" name="Google Shape;208;p31"/>
          <p:cNvPicPr preferRelativeResize="0"/>
          <p:nvPr/>
        </p:nvPicPr>
        <p:blipFill rotWithShape="1">
          <a:blip r:embed="rId3">
            <a:alphaModFix/>
          </a:blip>
          <a:srcRect b="0" l="773" r="0" t="0"/>
          <a:stretch/>
        </p:blipFill>
        <p:spPr>
          <a:xfrm rot="5400000">
            <a:off x="-1053513" y="2192938"/>
            <a:ext cx="5930426" cy="3241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3068550" y="1919251"/>
            <a:ext cx="5890976" cy="378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/>
          <p:nvPr>
            <p:ph type="title"/>
          </p:nvPr>
        </p:nvSpPr>
        <p:spPr>
          <a:xfrm>
            <a:off x="197825" y="214191"/>
            <a:ext cx="7868700" cy="30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rgbClr val="0077C9"/>
                </a:solidFill>
              </a:rPr>
              <a:t>Visualization of average coherence distribution</a:t>
            </a:r>
            <a:endParaRPr/>
          </a:p>
        </p:txBody>
      </p:sp>
      <p:sp>
        <p:nvSpPr>
          <p:cNvPr id="216" name="Google Shape;216;p32"/>
          <p:cNvSpPr txBox="1"/>
          <p:nvPr/>
        </p:nvSpPr>
        <p:spPr>
          <a:xfrm>
            <a:off x="14850" y="463800"/>
            <a:ext cx="866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7" name="Google Shape;21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825" y="1828800"/>
            <a:ext cx="7987099" cy="349312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2"/>
          <p:cNvSpPr txBox="1"/>
          <p:nvPr/>
        </p:nvSpPr>
        <p:spPr>
          <a:xfrm>
            <a:off x="2545800" y="5387700"/>
            <a:ext cx="568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Lowest 200 chapters - course distribution 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3"/>
          <p:cNvSpPr txBox="1"/>
          <p:nvPr>
            <p:ph type="title"/>
          </p:nvPr>
        </p:nvSpPr>
        <p:spPr>
          <a:xfrm>
            <a:off x="197825" y="214191"/>
            <a:ext cx="7868700" cy="30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rgbClr val="0077C9"/>
                </a:solidFill>
              </a:rPr>
              <a:t>Visualization of average coherence distribution</a:t>
            </a:r>
            <a:endParaRPr/>
          </a:p>
        </p:txBody>
      </p:sp>
      <p:sp>
        <p:nvSpPr>
          <p:cNvPr id="225" name="Google Shape;225;p33"/>
          <p:cNvSpPr txBox="1"/>
          <p:nvPr/>
        </p:nvSpPr>
        <p:spPr>
          <a:xfrm>
            <a:off x="14850" y="463800"/>
            <a:ext cx="866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6" name="Google Shape;22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525" y="2347225"/>
            <a:ext cx="8543925" cy="292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4"/>
          <p:cNvSpPr txBox="1"/>
          <p:nvPr>
            <p:ph type="title"/>
          </p:nvPr>
        </p:nvSpPr>
        <p:spPr>
          <a:xfrm>
            <a:off x="247536" y="274488"/>
            <a:ext cx="7868700" cy="132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Inter-Annotator Agreement (Q2 &amp; Q3)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—-</a:t>
            </a:r>
            <a:r>
              <a:rPr lang="en-CA" sz="2400"/>
              <a:t>Pair-wise Cohen kappa</a:t>
            </a:r>
            <a:endParaRPr sz="2400"/>
          </a:p>
        </p:txBody>
      </p:sp>
      <p:sp>
        <p:nvSpPr>
          <p:cNvPr id="233" name="Google Shape;233;p34"/>
          <p:cNvSpPr txBox="1"/>
          <p:nvPr/>
        </p:nvSpPr>
        <p:spPr>
          <a:xfrm>
            <a:off x="365575" y="1259500"/>
            <a:ext cx="779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CA"/>
              <a:t>Cohen’s 𝜅: two annotators annotating each instance with a category</a:t>
            </a:r>
            <a:endParaRPr/>
          </a:p>
        </p:txBody>
      </p:sp>
      <p:pic>
        <p:nvPicPr>
          <p:cNvPr id="234" name="Google Shape;23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663" y="1659712"/>
            <a:ext cx="6245650" cy="245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575" y="4176500"/>
            <a:ext cx="6404800" cy="25551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4"/>
          <p:cNvSpPr txBox="1"/>
          <p:nvPr/>
        </p:nvSpPr>
        <p:spPr>
          <a:xfrm>
            <a:off x="6255325" y="2514600"/>
            <a:ext cx="61818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       Top 10 (excluding 1.0 or NaN)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        Bottom 10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5"/>
          <p:cNvSpPr txBox="1"/>
          <p:nvPr>
            <p:ph type="title"/>
          </p:nvPr>
        </p:nvSpPr>
        <p:spPr>
          <a:xfrm>
            <a:off x="365586" y="1131888"/>
            <a:ext cx="7868700" cy="132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Tree based models with </a:t>
            </a:r>
            <a:r>
              <a:rPr lang="en-CA">
                <a:solidFill>
                  <a:srgbClr val="6AA84F"/>
                </a:solidFill>
              </a:rPr>
              <a:t>course level data</a:t>
            </a:r>
            <a:endParaRPr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700">
                <a:solidFill>
                  <a:schemeClr val="dk1"/>
                </a:solidFill>
              </a:rPr>
              <a:t>Model performance (</a:t>
            </a:r>
            <a:r>
              <a:rPr lang="en-CA" sz="2700">
                <a:solidFill>
                  <a:schemeClr val="dk1"/>
                </a:solidFill>
              </a:rPr>
              <a:t>with default hyperparameters)</a:t>
            </a:r>
            <a:endParaRPr sz="2700">
              <a:solidFill>
                <a:schemeClr val="dk1"/>
              </a:solidFill>
            </a:endParaRPr>
          </a:p>
        </p:txBody>
      </p:sp>
      <p:pic>
        <p:nvPicPr>
          <p:cNvPr id="243" name="Google Shape;24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75" y="2457588"/>
            <a:ext cx="8839202" cy="2199426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5"/>
          <p:cNvSpPr txBox="1"/>
          <p:nvPr/>
        </p:nvSpPr>
        <p:spPr>
          <a:xfrm>
            <a:off x="457200" y="4925950"/>
            <a:ext cx="8244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CA" sz="1600"/>
              <a:t>Model overfitting due to small data size (129 data points)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CA" sz="1600"/>
              <a:t>Negative test r2: model fits badly</a:t>
            </a:r>
            <a:endParaRPr sz="16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6"/>
          <p:cNvSpPr txBox="1"/>
          <p:nvPr>
            <p:ph type="title"/>
          </p:nvPr>
        </p:nvSpPr>
        <p:spPr>
          <a:xfrm>
            <a:off x="360911" y="731688"/>
            <a:ext cx="7868700" cy="132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Tree based models with </a:t>
            </a:r>
            <a:r>
              <a:rPr lang="en-CA">
                <a:solidFill>
                  <a:srgbClr val="6AA84F"/>
                </a:solidFill>
              </a:rPr>
              <a:t>course level data</a:t>
            </a:r>
            <a:endParaRPr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700">
                <a:solidFill>
                  <a:schemeClr val="dk1"/>
                </a:solidFill>
              </a:rPr>
              <a:t>Feature importance</a:t>
            </a:r>
            <a:endParaRPr sz="2700">
              <a:solidFill>
                <a:schemeClr val="dk1"/>
              </a:solidFill>
            </a:endParaRPr>
          </a:p>
        </p:txBody>
      </p:sp>
      <p:pic>
        <p:nvPicPr>
          <p:cNvPr id="251" name="Google Shape;25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9613" y="1710825"/>
            <a:ext cx="6731277" cy="482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7"/>
          <p:cNvSpPr txBox="1"/>
          <p:nvPr>
            <p:ph type="title"/>
          </p:nvPr>
        </p:nvSpPr>
        <p:spPr>
          <a:xfrm>
            <a:off x="365586" y="1131888"/>
            <a:ext cx="7868700" cy="132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Tree based models with </a:t>
            </a:r>
            <a:r>
              <a:rPr lang="en-CA">
                <a:solidFill>
                  <a:srgbClr val="6AA84F"/>
                </a:solidFill>
              </a:rPr>
              <a:t>chapter level data</a:t>
            </a:r>
            <a:endParaRPr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700">
                <a:solidFill>
                  <a:schemeClr val="dk1"/>
                </a:solidFill>
              </a:rPr>
              <a:t>Model performance (with default hyperparameters)</a:t>
            </a:r>
            <a:endParaRPr sz="2700">
              <a:solidFill>
                <a:schemeClr val="dk1"/>
              </a:solidFill>
            </a:endParaRPr>
          </a:p>
        </p:txBody>
      </p:sp>
      <p:sp>
        <p:nvSpPr>
          <p:cNvPr id="258" name="Google Shape;258;p37"/>
          <p:cNvSpPr txBox="1"/>
          <p:nvPr/>
        </p:nvSpPr>
        <p:spPr>
          <a:xfrm>
            <a:off x="457200" y="4925950"/>
            <a:ext cx="8244300" cy="13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CA"/>
              <a:t>Still overfitting, but at model performance is significantly improved (5041 data points)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700"/>
              <a:t>Main tasks this week: improve model performance</a:t>
            </a:r>
            <a:endParaRPr b="1" sz="17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CA"/>
              <a:t>Feature selection - remove redundant features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CA"/>
              <a:t>Hyperparameter tuning</a:t>
            </a:r>
            <a:endParaRPr/>
          </a:p>
        </p:txBody>
      </p:sp>
      <p:pic>
        <p:nvPicPr>
          <p:cNvPr id="259" name="Google Shape;25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457600"/>
            <a:ext cx="9021720" cy="231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8"/>
          <p:cNvSpPr txBox="1"/>
          <p:nvPr>
            <p:ph type="title"/>
          </p:nvPr>
        </p:nvSpPr>
        <p:spPr>
          <a:xfrm>
            <a:off x="360911" y="731688"/>
            <a:ext cx="7868700" cy="132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Tree based models with </a:t>
            </a:r>
            <a:r>
              <a:rPr lang="en-CA">
                <a:solidFill>
                  <a:srgbClr val="6AA84F"/>
                </a:solidFill>
              </a:rPr>
              <a:t>chapter</a:t>
            </a:r>
            <a:r>
              <a:rPr lang="en-CA">
                <a:solidFill>
                  <a:srgbClr val="6AA84F"/>
                </a:solidFill>
              </a:rPr>
              <a:t> level data</a:t>
            </a:r>
            <a:endParaRPr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700">
                <a:solidFill>
                  <a:schemeClr val="dk1"/>
                </a:solidFill>
              </a:rPr>
              <a:t>Feature importance</a:t>
            </a:r>
            <a:endParaRPr sz="2700">
              <a:solidFill>
                <a:schemeClr val="dk1"/>
              </a:solidFill>
            </a:endParaRPr>
          </a:p>
        </p:txBody>
      </p:sp>
      <p:pic>
        <p:nvPicPr>
          <p:cNvPr id="266" name="Google Shape;26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925" y="1737851"/>
            <a:ext cx="6694399" cy="476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/>
          <p:nvPr>
            <p:ph type="title"/>
          </p:nvPr>
        </p:nvSpPr>
        <p:spPr>
          <a:xfrm>
            <a:off x="360911" y="731688"/>
            <a:ext cx="7868700" cy="132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Tree based models with </a:t>
            </a:r>
            <a:r>
              <a:rPr lang="en-CA">
                <a:solidFill>
                  <a:srgbClr val="6AA84F"/>
                </a:solidFill>
              </a:rPr>
              <a:t>course level data</a:t>
            </a:r>
            <a:endParaRPr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700">
                <a:solidFill>
                  <a:schemeClr val="dk1"/>
                </a:solidFill>
              </a:rPr>
              <a:t>Shap force plot interpretation</a:t>
            </a:r>
            <a:endParaRPr sz="2700">
              <a:solidFill>
                <a:schemeClr val="dk1"/>
              </a:solidFill>
            </a:endParaRPr>
          </a:p>
        </p:txBody>
      </p:sp>
      <p:pic>
        <p:nvPicPr>
          <p:cNvPr id="273" name="Google Shape;273;p39"/>
          <p:cNvPicPr preferRelativeResize="0"/>
          <p:nvPr/>
        </p:nvPicPr>
        <p:blipFill rotWithShape="1">
          <a:blip r:embed="rId3">
            <a:alphaModFix/>
          </a:blip>
          <a:srcRect b="0" l="0" r="5784" t="0"/>
          <a:stretch/>
        </p:blipFill>
        <p:spPr>
          <a:xfrm>
            <a:off x="78650" y="2234375"/>
            <a:ext cx="8870902" cy="108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9"/>
          <p:cNvSpPr txBox="1"/>
          <p:nvPr/>
        </p:nvSpPr>
        <p:spPr>
          <a:xfrm>
            <a:off x="244500" y="3666625"/>
            <a:ext cx="8427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CA"/>
              <a:t>The raw model score is higher than </a:t>
            </a:r>
            <a:r>
              <a:rPr lang="en-CA"/>
              <a:t>the</a:t>
            </a:r>
            <a:r>
              <a:rPr lang="en-CA"/>
              <a:t> base score, </a:t>
            </a:r>
            <a:r>
              <a:rPr lang="en-CA"/>
              <a:t>the predicted response_q1 score is higher than average according to the model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CA">
                <a:highlight>
                  <a:srgbClr val="FFFFFF"/>
                </a:highlight>
              </a:rPr>
              <a:t>Some of the forces driving the prediction towards smaller value are (features in blue):  Verb count </a:t>
            </a:r>
            <a:endParaRPr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CA">
                <a:highlight>
                  <a:srgbClr val="FFFFFF"/>
                </a:highlight>
              </a:rPr>
              <a:t>Some of the forces driving the prediction towards larger value are (features in red): speed, difficult word</a:t>
            </a:r>
            <a:endParaRPr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CA">
                <a:highlight>
                  <a:srgbClr val="FFFFFF"/>
                </a:highlight>
              </a:rPr>
              <a:t>(May not make much sense at the moment since model performance needs improving)</a:t>
            </a:r>
            <a:endParaRPr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6300" y="1339063"/>
            <a:ext cx="6399787" cy="40956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494700" y="737694"/>
            <a:ext cx="6726600" cy="862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Score VS. Level</a:t>
            </a:r>
            <a:endParaRPr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325" y="2285999"/>
            <a:ext cx="8261827" cy="266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408635" y="892788"/>
            <a:ext cx="6726600" cy="18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300"/>
              <a:t>Data visualization of a particular linguistics feature</a:t>
            </a:r>
            <a:endParaRPr sz="3300"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113" y="2582475"/>
            <a:ext cx="8771773" cy="385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65585" y="1131888"/>
            <a:ext cx="6726600" cy="18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300"/>
              <a:t>Data inspection to spot those outliers</a:t>
            </a:r>
            <a:endParaRPr sz="3300"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325" y="2595450"/>
            <a:ext cx="8843351" cy="275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451685" y="486238"/>
            <a:ext cx="6726600" cy="18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Data inspection for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FF9900"/>
                </a:solidFill>
              </a:rPr>
              <a:t>Flesch reading ease</a:t>
            </a:r>
            <a:endParaRPr>
              <a:solidFill>
                <a:srgbClr val="FF9900"/>
              </a:solidFill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21563"/>
            <a:ext cx="8839198" cy="176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5175" y="3487325"/>
            <a:ext cx="7833652" cy="301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451685" y="486238"/>
            <a:ext cx="6726600" cy="18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Data inspection for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FF9900"/>
                </a:solidFill>
              </a:rPr>
              <a:t>Flesch reading ease</a:t>
            </a:r>
            <a:endParaRPr>
              <a:solidFill>
                <a:srgbClr val="FF9900"/>
              </a:solidFill>
            </a:endParaRPr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510638"/>
            <a:ext cx="8839199" cy="31829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451685" y="486238"/>
            <a:ext cx="6726600" cy="18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Data inspection for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FF9900"/>
                </a:solidFill>
              </a:rPr>
              <a:t>Word count</a:t>
            </a:r>
            <a:endParaRPr>
              <a:solidFill>
                <a:srgbClr val="FF9900"/>
              </a:solidFill>
            </a:endParaRPr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3775" y="1750250"/>
            <a:ext cx="6726601" cy="42304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451685" y="486238"/>
            <a:ext cx="6726600" cy="18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Data inspection for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FF9900"/>
                </a:solidFill>
              </a:rPr>
              <a:t>Word count</a:t>
            </a:r>
            <a:endParaRPr>
              <a:solidFill>
                <a:srgbClr val="FF9900"/>
              </a:solidFill>
            </a:endParaRPr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00188"/>
            <a:ext cx="8839198" cy="1909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661945"/>
            <a:ext cx="8839202" cy="22550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UBC Brand 1">
      <a:dk1>
        <a:srgbClr val="002040"/>
      </a:dk1>
      <a:lt1>
        <a:srgbClr val="FFFFFF"/>
      </a:lt1>
      <a:dk2>
        <a:srgbClr val="486B7F"/>
      </a:dk2>
      <a:lt2>
        <a:srgbClr val="EEECE1"/>
      </a:lt2>
      <a:accent1>
        <a:srgbClr val="002040"/>
      </a:accent1>
      <a:accent2>
        <a:srgbClr val="2E526B"/>
      </a:accent2>
      <a:accent3>
        <a:srgbClr val="6A8999"/>
      </a:accent3>
      <a:accent4>
        <a:srgbClr val="A7B9C1"/>
      </a:accent4>
      <a:accent5>
        <a:srgbClr val="BECBD0"/>
      </a:accent5>
      <a:accent6>
        <a:srgbClr val="D0DCDF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